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002" y="-77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57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76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62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992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766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9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63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48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04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42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83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251" y="-7874"/>
            <a:ext cx="9156251" cy="1482706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2286000" y="360099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725062" y="3920153"/>
            <a:ext cx="5017477" cy="100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1" name="Rettangolo arrotondato 30"/>
          <p:cNvSpPr/>
          <p:nvPr/>
        </p:nvSpPr>
        <p:spPr>
          <a:xfrm>
            <a:off x="304392" y="5505144"/>
            <a:ext cx="8597755" cy="738571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1">
                <a:lumMod val="50000"/>
              </a:schemeClr>
            </a:solidFill>
          </a:ln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Programma Operativo Nazionale “Per la scuola, competenze e ambienti per l’apprendimento” 2014-2020. </a:t>
            </a:r>
            <a:endParaRPr lang="it-IT" sz="1050" dirty="0">
              <a:solidFill>
                <a:schemeClr val="tx1"/>
              </a:solidFill>
            </a:endParaRPr>
          </a:p>
          <a:p>
            <a:pPr algn="ctr"/>
            <a:r>
              <a:rPr lang="it-IT" sz="1050" b="1" dirty="0">
                <a:solidFill>
                  <a:schemeClr val="tx1"/>
                </a:solidFill>
              </a:rPr>
              <a:t>Asse I –Istruzione – Fondo Sociale Europeo (FSE) Obiettivo Specifico 10.2 </a:t>
            </a:r>
            <a:endParaRPr lang="it-IT" sz="1050" dirty="0">
              <a:solidFill>
                <a:schemeClr val="tx1"/>
              </a:solidFill>
            </a:endParaRPr>
          </a:p>
          <a:p>
            <a:pPr algn="ctr"/>
            <a:r>
              <a:rPr lang="it-IT" sz="1050" b="1" dirty="0">
                <a:solidFill>
                  <a:schemeClr val="tx1"/>
                </a:solidFill>
              </a:rPr>
              <a:t>Azione 10.2.1 (Azioni specifiche per la scuola dell’infanzia (linguaggi e multimedialità – espressione creativa espressività corporea)</a:t>
            </a:r>
            <a:endParaRPr lang="it-IT" sz="1050" dirty="0">
              <a:solidFill>
                <a:schemeClr val="tx1"/>
              </a:solidFill>
            </a:endParaRPr>
          </a:p>
          <a:p>
            <a:pPr algn="ctr"/>
            <a:r>
              <a:rPr lang="it-IT" sz="1050" b="1" dirty="0">
                <a:solidFill>
                  <a:schemeClr val="tx1"/>
                </a:solidFill>
              </a:rPr>
              <a:t>Avviso AOODGEFID 1953 del 21/02/2017 – Competenze di base - Autorizzazione AOODGEFID/206 del 10/01/2018</a:t>
            </a:r>
            <a:endParaRPr lang="it-IT" sz="1050" dirty="0">
              <a:solidFill>
                <a:schemeClr val="tx1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1748701" y="6377353"/>
            <a:ext cx="5709139" cy="398585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  <a:latin typeface="AR DARLING" panose="02000000000000000000" pitchFamily="2" charset="0"/>
              </a:rPr>
              <a:t>Con l’Europa investiamo nel vostro futuro</a:t>
            </a:r>
            <a:endParaRPr lang="it-IT" dirty="0">
              <a:solidFill>
                <a:srgbClr val="002060"/>
              </a:solidFill>
              <a:latin typeface="AR DARLING" panose="02000000000000000000" pitchFamily="2" charset="0"/>
            </a:endParaRPr>
          </a:p>
        </p:txBody>
      </p:sp>
      <p:graphicFrame>
        <p:nvGraphicFramePr>
          <p:cNvPr id="37" name="Tabel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940834"/>
              </p:ext>
            </p:extLst>
          </p:nvPr>
        </p:nvGraphicFramePr>
        <p:xfrm>
          <a:off x="2506613" y="3381556"/>
          <a:ext cx="4401819" cy="1423358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500" dist="101600" dir="5400000" sy="-100000" algn="bl" rotWithShape="0"/>
                </a:effectLst>
              </a:tblPr>
              <a:tblGrid>
                <a:gridCol w="4401819"/>
              </a:tblGrid>
              <a:tr h="1423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4000" b="1" i="1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it-IT" sz="1200" b="1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2400" b="1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Arial"/>
                        </a:rPr>
                        <a:t>Imparo esplorando</a:t>
                      </a:r>
                      <a:r>
                        <a:rPr lang="it-IT" sz="4000" b="1" i="1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Times New Roman"/>
                        </a:rPr>
                        <a:t>”</a:t>
                      </a:r>
                      <a:endParaRPr lang="it-IT" sz="4800" b="1" i="1" dirty="0" smtClean="0">
                        <a:solidFill>
                          <a:srgbClr val="990000"/>
                        </a:solidFill>
                        <a:latin typeface="Viner Hand ITC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Times New Roman"/>
                        </a:rPr>
                        <a:t>Progetto</a:t>
                      </a:r>
                      <a:r>
                        <a:rPr lang="it-IT" sz="1600" b="1" i="1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100" b="1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Calibri"/>
                          <a:cs typeface="Arial"/>
                        </a:rPr>
                        <a:t>10.2.2A-FSEPON-SI-2017-161</a:t>
                      </a:r>
                      <a:endParaRPr lang="it-IT" sz="1100" b="1" dirty="0" smtClean="0">
                        <a:solidFill>
                          <a:srgbClr val="990000"/>
                        </a:solidFill>
                        <a:latin typeface="Viner Hand ITC" pitchFamily="66" charset="0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1" kern="1200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+mn-ea"/>
                          <a:cs typeface="+mn-cs"/>
                        </a:rPr>
                        <a:t>CUP </a:t>
                      </a:r>
                      <a:r>
                        <a:rPr lang="it-IT" sz="2000" b="1" kern="1200" dirty="0" smtClean="0">
                          <a:solidFill>
                            <a:srgbClr val="990000"/>
                          </a:solidFill>
                          <a:latin typeface="Viner Hand ITC" pitchFamily="66" charset="0"/>
                          <a:ea typeface="+mn-ea"/>
                          <a:cs typeface="+mn-cs"/>
                        </a:rPr>
                        <a:t> H95B18000020007</a:t>
                      </a:r>
                      <a:endParaRPr lang="it-IT" sz="1200" dirty="0">
                        <a:solidFill>
                          <a:srgbClr val="990000"/>
                        </a:solidFill>
                        <a:latin typeface="Viner Hand ITC" pitchFamily="66" charset="0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7404" y="1548851"/>
            <a:ext cx="3131310" cy="138851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1" name="Rettangolo 20"/>
          <p:cNvSpPr/>
          <p:nvPr/>
        </p:nvSpPr>
        <p:spPr>
          <a:xfrm>
            <a:off x="0" y="1527679"/>
            <a:ext cx="3234906" cy="27699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Laboratorio di Matematica</a:t>
            </a:r>
            <a:endParaRPr lang="it-IT" sz="1200" dirty="0" smtClean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537135" y="1511178"/>
            <a:ext cx="2313902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Laboratorio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di Lingua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inglese</a:t>
            </a:r>
          </a:p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per gli allievi delle scuole primarie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440742" y="2985541"/>
            <a:ext cx="2573862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Laboratori di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Lingua Straniera</a:t>
            </a:r>
            <a:endParaRPr lang="it-IT" sz="1200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8626" y="4504276"/>
            <a:ext cx="907986" cy="907986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25" name="Rettangolo 24"/>
          <p:cNvSpPr/>
          <p:nvPr/>
        </p:nvSpPr>
        <p:spPr>
          <a:xfrm>
            <a:off x="0" y="2390318"/>
            <a:ext cx="3062499" cy="27699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Laboratori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di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Scienze</a:t>
            </a:r>
            <a:endParaRPr lang="it-IT" sz="1200" dirty="0" smtClean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94273" y="4348516"/>
            <a:ext cx="1558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Italiano primaria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0" y="4607308"/>
            <a:ext cx="3096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Italiano media: la figura femminile ieri e oggi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160392" y="1838228"/>
            <a:ext cx="22108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Matematica scuola media</a:t>
            </a:r>
            <a:endParaRPr lang="it-IT" sz="1400" dirty="0">
              <a:solidFill>
                <a:srgbClr val="C00000"/>
              </a:solidFill>
              <a:latin typeface="Forte" pitchFamily="66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56977" y="2692244"/>
            <a:ext cx="28019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Biodiversità</a:t>
            </a:r>
            <a:r>
              <a:rPr lang="it-IT" sz="1400" dirty="0" smtClean="0"/>
              <a:t> </a:t>
            </a:r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e bellezza degli </a:t>
            </a:r>
            <a:r>
              <a:rPr lang="it-IT" sz="1400" dirty="0" err="1" smtClean="0">
                <a:solidFill>
                  <a:srgbClr val="C00000"/>
                </a:solidFill>
                <a:latin typeface="Forte" pitchFamily="66" charset="0"/>
              </a:rPr>
              <a:t>Iblei</a:t>
            </a:r>
            <a:endParaRPr lang="it-IT" sz="1400" dirty="0" smtClean="0">
              <a:solidFill>
                <a:srgbClr val="C00000"/>
              </a:solidFill>
              <a:latin typeface="Forte" pitchFamily="66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62712" y="3045926"/>
            <a:ext cx="3191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Scoprire le meraviglie del mio ambiente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6522504" y="3520380"/>
            <a:ext cx="2500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Potenziamento inglese classi </a:t>
            </a:r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ponte</a:t>
            </a:r>
            <a:endParaRPr lang="it-IT" sz="1400" dirty="0" smtClean="0">
              <a:solidFill>
                <a:srgbClr val="C00000"/>
              </a:solidFill>
              <a:latin typeface="Forte" pitchFamily="66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6528409" y="4175987"/>
            <a:ext cx="2425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Comunicare in lingua Inglese- scuola media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6592988" y="2398945"/>
            <a:ext cx="2551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Forte" pitchFamily="66" charset="0"/>
              </a:rPr>
              <a:t>Potenziamento lingua inglese scuola primaria</a:t>
            </a:r>
          </a:p>
        </p:txBody>
      </p:sp>
      <p:sp>
        <p:nvSpPr>
          <p:cNvPr id="42" name="Rettangolo 41"/>
          <p:cNvSpPr/>
          <p:nvPr/>
        </p:nvSpPr>
        <p:spPr>
          <a:xfrm>
            <a:off x="0" y="3994832"/>
            <a:ext cx="2574487" cy="27699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Laboratori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di </a:t>
            </a:r>
            <a:r>
              <a:rPr lang="it-IT" sz="12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Lingua madre</a:t>
            </a:r>
            <a:endParaRPr lang="it-IT" sz="1200" dirty="0" smtClean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1681</TotalTime>
  <Words>143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Retrospettivo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</dc:creator>
  <cp:lastModifiedBy>Alessandra</cp:lastModifiedBy>
  <cp:revision>33</cp:revision>
  <dcterms:created xsi:type="dcterms:W3CDTF">2018-07-27T04:55:02Z</dcterms:created>
  <dcterms:modified xsi:type="dcterms:W3CDTF">2019-05-18T15:36:45Z</dcterms:modified>
</cp:coreProperties>
</file>